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embeddedFontLst>
    <p:embeddedFont>
      <p:font typeface="Montserrat"/>
      <p:regular r:id="rId13"/>
      <p:bold r:id="rId14"/>
      <p:italic r:id="rId15"/>
      <p:boldItalic r:id="rId16"/>
    </p:embeddedFont>
    <p:embeddedFont>
      <p:font typeface="La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Montserrat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italic.fntdata"/><Relationship Id="rId14" Type="http://schemas.openxmlformats.org/officeDocument/2006/relationships/font" Target="fonts/Montserrat-bold.fntdata"/><Relationship Id="rId17" Type="http://schemas.openxmlformats.org/officeDocument/2006/relationships/font" Target="fonts/Lato-regular.fntdata"/><Relationship Id="rId16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italic.fntdata"/><Relationship Id="rId6" Type="http://schemas.openxmlformats.org/officeDocument/2006/relationships/slide" Target="slides/slide1.xml"/><Relationship Id="rId18" Type="http://schemas.openxmlformats.org/officeDocument/2006/relationships/font" Target="fonts/La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226400" y="274573"/>
            <a:ext cx="21915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654"/>
            <a:ext cx="5153705" cy="6845694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2104533"/>
            <a:ext cx="5017500" cy="210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5233233"/>
            <a:ext cx="3470700" cy="67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6857248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712900"/>
            <a:ext cx="47760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3524166"/>
            <a:ext cx="4776000" cy="162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1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indent="-342900" lvl="1" marL="9144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indent="-342900" lvl="2" marL="1371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indent="-342900" lvl="3" marL="18288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133" name="Google Shape;133;p13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13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3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6857248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737333"/>
            <a:ext cx="4587000" cy="1531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507989"/>
            <a:ext cx="1037850" cy="1355016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525000"/>
            <a:ext cx="70389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2090067"/>
            <a:ext cx="7038900" cy="388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507989"/>
            <a:ext cx="1037850" cy="1355016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525000"/>
            <a:ext cx="70389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2090067"/>
            <a:ext cx="3403200" cy="388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2090067"/>
            <a:ext cx="3403200" cy="388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507989"/>
            <a:ext cx="1037850" cy="1355016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525000"/>
            <a:ext cx="70389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507989"/>
            <a:ext cx="1037850" cy="1355016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525000"/>
            <a:ext cx="3798900" cy="199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2630067"/>
            <a:ext cx="3798900" cy="32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6857829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1155700"/>
            <a:ext cx="4587000" cy="469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507989"/>
            <a:ext cx="1037850" cy="1355016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2211100"/>
            <a:ext cx="3036300" cy="23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4717333"/>
            <a:ext cx="3036300" cy="67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2262133"/>
            <a:ext cx="3676800" cy="312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5504636"/>
            <a:ext cx="698925" cy="912853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5740500"/>
            <a:ext cx="6936000" cy="69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med"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/>
          <p:nvPr>
            <p:ph type="ctrTitle"/>
          </p:nvPr>
        </p:nvSpPr>
        <p:spPr>
          <a:xfrm>
            <a:off x="3537150" y="2104533"/>
            <a:ext cx="5017500" cy="21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Yeterli ve Dengeli </a:t>
            </a: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en-US" sz="4400">
                <a:latin typeface="Calibri"/>
                <a:ea typeface="Calibri"/>
                <a:cs typeface="Calibri"/>
                <a:sym typeface="Calibri"/>
              </a:rPr>
              <a:t>eslenmenin İnsan Sağlığı Üzerindeki Etkileri</a:t>
            </a:r>
            <a:endParaRPr/>
          </a:p>
        </p:txBody>
      </p:sp>
      <p:sp>
        <p:nvSpPr>
          <p:cNvPr id="141" name="Google Shape;141;p14"/>
          <p:cNvSpPr txBox="1"/>
          <p:nvPr>
            <p:ph idx="1" type="subTitle"/>
          </p:nvPr>
        </p:nvSpPr>
        <p:spPr>
          <a:xfrm>
            <a:off x="5083950" y="5233233"/>
            <a:ext cx="3470700" cy="67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>
                <a:solidFill>
                  <a:srgbClr val="888888"/>
                </a:solidFill>
              </a:rPr>
              <a:t>Sağlıklı Yaşam İçin Doğru Beslenme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Giriş</a:t>
            </a:r>
            <a:endParaRPr/>
          </a:p>
        </p:txBody>
      </p:sp>
      <p:sp>
        <p:nvSpPr>
          <p:cNvPr id="147" name="Google Shape;147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- Beslenme, yaşamın devamı için temel bir ihtiyaçtır.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- Yeterli ve dengeli beslenme, vücudun enerji ihtiyacını karşılar.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1200"/>
              </a:spcAft>
              <a:buClr>
                <a:schemeClr val="lt1"/>
              </a:buClr>
              <a:buSzPts val="3200"/>
              <a:buChar char="●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- Yanlış beslenme birçok hastalığa yol açabilir.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Yeterli ve Dengeli Beslenme Nedir?</a:t>
            </a:r>
            <a:endParaRPr/>
          </a:p>
        </p:txBody>
      </p:sp>
      <p:sp>
        <p:nvSpPr>
          <p:cNvPr id="153" name="Google Shape;153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- Yeterli beslenme: Vücudun ihtiyacı kadar besin almak.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- Dengeli beslenme: Protein, karbonhidrat, yağ, vitamin ve minerallerin dengeli tüketimi.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1200"/>
              </a:spcAft>
              <a:buClr>
                <a:schemeClr val="lt1"/>
              </a:buClr>
              <a:buSzPts val="3200"/>
              <a:buChar char="●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- Besin grupları: Karbonhidratlar, proteinler, yağlar, vitaminler, mineraller.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Sağlık Üzerindeki Olumlu Etkileri</a:t>
            </a:r>
            <a:endParaRPr/>
          </a:p>
        </p:txBody>
      </p:sp>
      <p:sp>
        <p:nvSpPr>
          <p:cNvPr id="159" name="Google Shape;159;p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- Bağışıklık sistemini güçlendirir.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- Enerji seviyesini artırır.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- Zihinsel gelişimi destekler.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1200"/>
              </a:spcAft>
              <a:buClr>
                <a:schemeClr val="lt1"/>
              </a:buClr>
              <a:buSzPts val="3200"/>
              <a:buChar char="●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- Kemik ve kas gelişimini sağlar.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Yanlış Beslenmenin Zararları</a:t>
            </a:r>
            <a:endParaRPr/>
          </a:p>
        </p:txBody>
      </p:sp>
      <p:sp>
        <p:nvSpPr>
          <p:cNvPr id="165" name="Google Shape;165;p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- Obezite ve kilo problemleri.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- Kalp-damar hastalıkları riski.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- Bağışıklık sisteminin zayıflaması.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- Hafıza ve odaklanma problemleri.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1200"/>
              </a:spcAft>
              <a:buClr>
                <a:schemeClr val="lt1"/>
              </a:buClr>
              <a:buSzPts val="3200"/>
              <a:buChar char="●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- Kemik erimesi ve kas kaybı.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Sağlıklı Beslenme İçin Öneriler</a:t>
            </a:r>
            <a:endParaRPr/>
          </a:p>
        </p:txBody>
      </p:sp>
      <p:sp>
        <p:nvSpPr>
          <p:cNvPr id="171" name="Google Shape;171;p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- Günlük su tüketimini artırın.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- Sebze ve meyve tüketin.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- Fast food ve işlenmiş gıdalardan kaçının.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- Şeker ve tuz tüketimini sınırlayın.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1200"/>
              </a:spcAft>
              <a:buClr>
                <a:schemeClr val="lt1"/>
              </a:buClr>
              <a:buSzPts val="3200"/>
              <a:buChar char="●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- Düzenli öğünler tüketin.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Sonuç</a:t>
            </a:r>
            <a:endParaRPr/>
          </a:p>
        </p:txBody>
      </p:sp>
      <p:sp>
        <p:nvSpPr>
          <p:cNvPr id="177" name="Google Shape;177;p2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- Yeterli ve dengeli beslenme, sağlıklı yaşam için gereklidir.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- Yanlış beslenme hastalıklara yol açabilir.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1200"/>
              </a:spcAft>
              <a:buClr>
                <a:schemeClr val="lt1"/>
              </a:buClr>
              <a:buSzPts val="3200"/>
              <a:buChar char="●"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- Sağlıklı beslenme bilinci kazanılmalıdır.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